
<file path=[Content_Types].xml><?xml version="1.0" encoding="utf-8"?>
<Types xmlns="http://schemas.openxmlformats.org/package/2006/content-types">
  <Default Extension="jpg" ContentType="image/jpeg"/>
  <Default Extension="emf" ContentType="image/x-emf"/>
  <Default Extension="mp3" ContentType="audio/unknown"/>
  <Default Extension="xml" ContentType="application/xml"/>
  <Default Extension="jpeg" ContentType="image/jpeg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docx" ContentType="application/vnd.openxmlformats-officedocument.wordprocessingml.document"/>
  <Default Extension="png" ContentType="image/png"/>
  <Default Extension="rels" ContentType="application/vnd.openxmlformats-package.relationships+xml"/>
  <Default Extension="m4a" ContentType="audi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handoutMasterIdLst>
    <p:handoutMasterId r:id="rId13"/>
  </p:handoutMasterIdLst>
  <p:sldIdLst>
    <p:sldId id="307" r:id="rId2"/>
    <p:sldId id="302" r:id="rId3"/>
    <p:sldId id="294" r:id="rId4"/>
    <p:sldId id="295" r:id="rId5"/>
    <p:sldId id="308" r:id="rId6"/>
    <p:sldId id="305" r:id="rId7"/>
    <p:sldId id="309" r:id="rId8"/>
    <p:sldId id="306" r:id="rId9"/>
    <p:sldId id="310" r:id="rId10"/>
    <p:sldId id="312" r:id="rId11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1E2E"/>
    <a:srgbClr val="D00A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200" d="100"/>
          <a:sy n="200" d="100"/>
        </p:scale>
        <p:origin x="-1672" y="54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88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3EE6C-21E7-4CAC-A220-349C0952DF33}" type="datetimeFigureOut">
              <a:rPr lang="en-IE" smtClean="0"/>
              <a:t>05/10/17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IE" smtClean="0"/>
              <a:t>Solution 1 Briefing - Lite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1997C-162F-45A5-9259-06554955F4D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1046299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83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83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9C18B-C00D-4489-A75D-49CF5B466662}" type="datetimeFigureOut">
              <a:rPr lang="en-IE" smtClean="0"/>
              <a:t>05/10/17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5525"/>
            <a:ext cx="5486400" cy="3917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302"/>
            <a:ext cx="2971800" cy="4983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IE" dirty="0" smtClean="0"/>
              <a:t>Solution 1 Briefing - </a:t>
            </a:r>
            <a:r>
              <a:rPr lang="en-IE" dirty="0" err="1" smtClean="0"/>
              <a:t>Lite</a:t>
            </a: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7302"/>
            <a:ext cx="2971800" cy="4983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4A850-1815-4355-9BF0-5DD678B251E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7774017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F4878-A6A5-4B9B-9403-D2A365E209F0}" type="slidenum">
              <a:rPr lang="en-IE" smtClean="0"/>
              <a:t>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BMAP Induction Briefing - Lite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54210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1243013"/>
            <a:ext cx="596582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E" dirty="0" smtClean="0"/>
              <a:t>Solution 1 Briefing - </a:t>
            </a:r>
            <a:r>
              <a:rPr lang="en-IE" dirty="0" err="1" smtClean="0"/>
              <a:t>Lite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27420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1243013"/>
            <a:ext cx="596582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E" dirty="0" smtClean="0"/>
              <a:t>Solution 1 Briefing - </a:t>
            </a:r>
            <a:r>
              <a:rPr lang="en-IE" dirty="0" err="1" smtClean="0"/>
              <a:t>Lite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8479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1243013"/>
            <a:ext cx="596582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E" dirty="0" smtClean="0"/>
              <a:t>Solution 1 Briefing - </a:t>
            </a:r>
            <a:r>
              <a:rPr lang="en-IE" dirty="0" err="1" smtClean="0"/>
              <a:t>Lite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3288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1243013"/>
            <a:ext cx="596582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E" dirty="0" smtClean="0"/>
              <a:t>Solution 1 Briefing - </a:t>
            </a:r>
            <a:r>
              <a:rPr lang="en-IE" dirty="0" err="1" smtClean="0"/>
              <a:t>Lite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5954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F4878-A6A5-4B9B-9403-D2A365E209F0}" type="slidenum">
              <a:rPr lang="en-IE" smtClean="0"/>
              <a:t>10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BMAP Induction Briefing - Lite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31129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93E6-624E-4699-A044-5E3FF5A4E6E3}" type="datetimeFigureOut">
              <a:rPr lang="en-IE" smtClean="0"/>
              <a:t>05/10/17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C495-30A3-4213-80C5-A9B163BA7022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3700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93E6-624E-4699-A044-5E3FF5A4E6E3}" type="datetimeFigureOut">
              <a:rPr lang="en-IE" smtClean="0"/>
              <a:t>05/10/17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C495-30A3-4213-80C5-A9B163BA7022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5696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93E6-624E-4699-A044-5E3FF5A4E6E3}" type="datetimeFigureOut">
              <a:rPr lang="en-IE" smtClean="0"/>
              <a:t>05/10/17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C495-30A3-4213-80C5-A9B163BA7022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7672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93E6-624E-4699-A044-5E3FF5A4E6E3}" type="datetimeFigureOut">
              <a:rPr lang="en-IE" smtClean="0"/>
              <a:t>05/10/17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C495-30A3-4213-80C5-A9B163BA7022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9885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93E6-624E-4699-A044-5E3FF5A4E6E3}" type="datetimeFigureOut">
              <a:rPr lang="en-IE" smtClean="0"/>
              <a:t>05/10/17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C495-30A3-4213-80C5-A9B163BA7022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2808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93E6-624E-4699-A044-5E3FF5A4E6E3}" type="datetimeFigureOut">
              <a:rPr lang="en-IE" smtClean="0"/>
              <a:t>05/10/17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C495-30A3-4213-80C5-A9B163BA7022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6931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93E6-624E-4699-A044-5E3FF5A4E6E3}" type="datetimeFigureOut">
              <a:rPr lang="en-IE" smtClean="0"/>
              <a:t>05/10/17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C495-30A3-4213-80C5-A9B163BA7022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5349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93E6-624E-4699-A044-5E3FF5A4E6E3}" type="datetimeFigureOut">
              <a:rPr lang="en-IE" smtClean="0"/>
              <a:t>05/10/17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C495-30A3-4213-80C5-A9B163BA7022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1914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93E6-624E-4699-A044-5E3FF5A4E6E3}" type="datetimeFigureOut">
              <a:rPr lang="en-IE" smtClean="0"/>
              <a:t>05/10/17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C495-30A3-4213-80C5-A9B163BA7022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37614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93E6-624E-4699-A044-5E3FF5A4E6E3}" type="datetimeFigureOut">
              <a:rPr lang="en-IE" smtClean="0"/>
              <a:t>05/10/17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C495-30A3-4213-80C5-A9B163BA7022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89887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93E6-624E-4699-A044-5E3FF5A4E6E3}" type="datetimeFigureOut">
              <a:rPr lang="en-IE" smtClean="0"/>
              <a:t>05/10/17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3C495-30A3-4213-80C5-A9B163BA7022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7915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293E6-624E-4699-A044-5E3FF5A4E6E3}" type="datetimeFigureOut">
              <a:rPr lang="en-IE" smtClean="0"/>
              <a:t>05/10/17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3C495-30A3-4213-80C5-A9B163BA7022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7" name="Picture 6" descr="instituteSML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239" y="5823091"/>
            <a:ext cx="807161" cy="8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5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Relationship Id="rId7" Type="http://schemas.openxmlformats.org/officeDocument/2006/relationships/image" Target="../media/image2.jp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2.jpg"/><Relationship Id="rId6" Type="http://schemas.openxmlformats.org/officeDocument/2006/relationships/image" Target="../media/image3.png"/><Relationship Id="rId1" Type="http://schemas.microsoft.com/office/2007/relationships/media" Target="../media/media11.m4a"/><Relationship Id="rId2" Type="http://schemas.openxmlformats.org/officeDocument/2006/relationships/audio" Target="../media/media11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3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1" Type="http://schemas.microsoft.com/office/2007/relationships/media" Target="../media/media5.m4a"/><Relationship Id="rId2" Type="http://schemas.openxmlformats.org/officeDocument/2006/relationships/audio" Target="../media/media5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3.png"/><Relationship Id="rId1" Type="http://schemas.microsoft.com/office/2007/relationships/media" Target="../media/media6.m4a"/><Relationship Id="rId2" Type="http://schemas.openxmlformats.org/officeDocument/2006/relationships/audio" Target="../media/media6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3.png"/><Relationship Id="rId1" Type="http://schemas.microsoft.com/office/2007/relationships/media" Target="../media/media7.m4a"/><Relationship Id="rId2" Type="http://schemas.openxmlformats.org/officeDocument/2006/relationships/audio" Target="../media/media7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3.png"/><Relationship Id="rId1" Type="http://schemas.microsoft.com/office/2007/relationships/media" Target="../media/media8.m4a"/><Relationship Id="rId2" Type="http://schemas.openxmlformats.org/officeDocument/2006/relationships/audio" Target="../media/media8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4" Type="http://schemas.openxmlformats.org/officeDocument/2006/relationships/slideLayout" Target="../slideLayouts/slideLayout6.xml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5.emf"/><Relationship Id="rId7" Type="http://schemas.openxmlformats.org/officeDocument/2006/relationships/image" Target="../media/image3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" Type="http://schemas.openxmlformats.org/officeDocument/2006/relationships/vmlDrawing" Target="../drawings/vmlDrawing1.vml"/><Relationship Id="rId2" Type="http://schemas.microsoft.com/office/2007/relationships/media" Target="../media/media9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3.png"/><Relationship Id="rId1" Type="http://schemas.microsoft.com/office/2007/relationships/media" Target="../media/media10.m4a"/><Relationship Id="rId2" Type="http://schemas.openxmlformats.org/officeDocument/2006/relationships/audio" Target="../media/media10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MAP Logo lg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67" y="3141598"/>
            <a:ext cx="5791200" cy="7977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32667" y="3939326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F7F7F"/>
                </a:solidFill>
                <a:latin typeface="Arial Black"/>
                <a:cs typeface="Arial Black"/>
              </a:rPr>
              <a:t>The Business Model Actualisation Platform</a:t>
            </a:r>
            <a:r>
              <a:rPr lang="en-GB" dirty="0">
                <a:solidFill>
                  <a:srgbClr val="7F7F7F"/>
                </a:solidFill>
                <a:latin typeface="Arial Black"/>
                <a:cs typeface="Arial Black"/>
              </a:rPr>
              <a:t> </a:t>
            </a: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5112300" y="5106386"/>
            <a:ext cx="19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Century Gothic"/>
                <a:cs typeface="Century Gothic"/>
              </a:rPr>
              <a:t>Solution 1</a:t>
            </a:r>
          </a:p>
          <a:p>
            <a:pPr algn="ctr"/>
            <a:r>
              <a:rPr lang="en-IE" dirty="0" smtClean="0">
                <a:latin typeface="Century Gothic"/>
                <a:cs typeface="Century Gothic"/>
              </a:rPr>
              <a:t>Briefing</a:t>
            </a:r>
            <a:endParaRPr lang="en-IE" dirty="0">
              <a:latin typeface="Century Gothic"/>
              <a:cs typeface="Century Gothic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creativity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219200" y="6121400"/>
            <a:ext cx="812800" cy="81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93108" y="6542882"/>
            <a:ext cx="16057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A6A6A6"/>
                </a:solidFill>
              </a:rPr>
              <a:t>© Copyright MBA Global 2017</a:t>
            </a:r>
            <a:endParaRPr lang="en-US" sz="900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6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627"/>
    </mc:Choice>
    <mc:Fallback xmlns="">
      <p:transition advTm="1162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3774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MAP Logo lg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67" y="3141598"/>
            <a:ext cx="5791200" cy="7977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32667" y="3939326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F7F7F"/>
                </a:solidFill>
                <a:latin typeface="Arial Black"/>
                <a:cs typeface="Arial Black"/>
              </a:rPr>
              <a:t>The Business Model Actualisation Platform</a:t>
            </a:r>
            <a:r>
              <a:rPr lang="en-GB" dirty="0">
                <a:solidFill>
                  <a:srgbClr val="7F7F7F"/>
                </a:solidFill>
                <a:latin typeface="Arial Black"/>
                <a:cs typeface="Arial Black"/>
              </a:rPr>
              <a:t> </a:t>
            </a: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5212984" y="5106385"/>
            <a:ext cx="1766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latin typeface="Century Gothic"/>
                <a:cs typeface="Century Gothic"/>
              </a:rPr>
              <a:t>Solution 1</a:t>
            </a:r>
          </a:p>
          <a:p>
            <a:pPr algn="ctr"/>
            <a:r>
              <a:rPr lang="en-IE" dirty="0" smtClean="0">
                <a:latin typeface="Century Gothic"/>
                <a:cs typeface="Century Gothic"/>
              </a:rPr>
              <a:t>Briefing</a:t>
            </a:r>
            <a:endParaRPr lang="en-IE" dirty="0">
              <a:latin typeface="Century Gothic"/>
              <a:cs typeface="Century Gothic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3108" y="6542882"/>
            <a:ext cx="16057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A6A6A6"/>
                </a:solidFill>
              </a:rPr>
              <a:t>© Copyright MBA Global 2017</a:t>
            </a:r>
            <a:endParaRPr lang="en-US" sz="900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7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634"/>
    </mc:Choice>
    <mc:Fallback xmlns="">
      <p:transition advTm="563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80376" y="1966866"/>
            <a:ext cx="7999147" cy="45294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Focus: Customer Traction</a:t>
            </a:r>
          </a:p>
          <a:p>
            <a:pPr marL="0" indent="0">
              <a:buNone/>
            </a:pPr>
            <a:endParaRPr lang="en-IE" b="1" dirty="0">
              <a:solidFill>
                <a:srgbClr val="7F7F7F"/>
              </a:solidFill>
              <a:latin typeface="Century Gothic" panose="020B0502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IE" sz="2000" dirty="0">
                <a:solidFill>
                  <a:srgbClr val="7F7F7F"/>
                </a:solidFill>
                <a:latin typeface="Century Gothic" panose="020B0502020202020204" pitchFamily="34" charset="0"/>
              </a:rPr>
              <a:t>Finding and keeping Customer for your services </a:t>
            </a:r>
            <a:r>
              <a:rPr lang="en-IE" sz="20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or products</a:t>
            </a:r>
          </a:p>
          <a:p>
            <a:pPr lvl="1">
              <a:lnSpc>
                <a:spcPct val="120000"/>
              </a:lnSpc>
            </a:pPr>
            <a:r>
              <a:rPr lang="en-IE" sz="20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Review your customer </a:t>
            </a:r>
            <a:r>
              <a:rPr lang="en-IE" sz="2000" dirty="0">
                <a:solidFill>
                  <a:srgbClr val="7F7F7F"/>
                </a:solidFill>
                <a:latin typeface="Century Gothic" panose="020B0502020202020204" pitchFamily="34" charset="0"/>
              </a:rPr>
              <a:t>traction channels using the traction trigger </a:t>
            </a:r>
            <a:r>
              <a:rPr lang="en-IE" sz="20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sheets</a:t>
            </a:r>
          </a:p>
          <a:p>
            <a:pPr lvl="1">
              <a:lnSpc>
                <a:spcPct val="120000"/>
              </a:lnSpc>
            </a:pPr>
            <a:r>
              <a:rPr lang="en-IE" sz="20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 </a:t>
            </a:r>
            <a:r>
              <a:rPr lang="en-IE" sz="2000" dirty="0">
                <a:solidFill>
                  <a:srgbClr val="7F7F7F"/>
                </a:solidFill>
                <a:latin typeface="Century Gothic" panose="020B0502020202020204" pitchFamily="34" charset="0"/>
              </a:rPr>
              <a:t>I</a:t>
            </a:r>
            <a:r>
              <a:rPr lang="en-IE" sz="20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dentify </a:t>
            </a:r>
            <a:r>
              <a:rPr lang="en-IE" sz="2000" dirty="0">
                <a:solidFill>
                  <a:srgbClr val="7F7F7F"/>
                </a:solidFill>
                <a:latin typeface="Century Gothic" panose="020B0502020202020204" pitchFamily="34" charset="0"/>
              </a:rPr>
              <a:t>the three most efficient channels for </a:t>
            </a:r>
            <a:r>
              <a:rPr lang="en-IE" sz="20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you</a:t>
            </a:r>
          </a:p>
          <a:p>
            <a:pPr marL="457200" lvl="1" indent="0">
              <a:buNone/>
            </a:pPr>
            <a:endParaRPr lang="en-IE" sz="2000" dirty="0">
              <a:solidFill>
                <a:srgbClr val="7F7F7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497556" y="336920"/>
            <a:ext cx="4547352" cy="1140229"/>
            <a:chOff x="1497556" y="336920"/>
            <a:chExt cx="4547352" cy="1140229"/>
          </a:xfrm>
        </p:grpSpPr>
        <p:sp>
          <p:nvSpPr>
            <p:cNvPr id="11" name="Flowchart: Extract 6"/>
            <p:cNvSpPr/>
            <p:nvPr/>
          </p:nvSpPr>
          <p:spPr>
            <a:xfrm rot="5400000">
              <a:off x="1925397" y="356918"/>
              <a:ext cx="692390" cy="1548072"/>
            </a:xfrm>
            <a:prstGeom prst="flowChartExtra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I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24727" y="336920"/>
              <a:ext cx="4520181" cy="814545"/>
            </a:xfrm>
            <a:prstGeom prst="rect">
              <a:avLst/>
            </a:prstGeom>
            <a:solidFill>
              <a:srgbClr val="D00A2D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E" sz="2000" b="1" dirty="0" smtClean="0">
                  <a:latin typeface="Arial" panose="020B0604020202020204" pitchFamily="34" charset="0"/>
                </a:rPr>
                <a:t>Solution 1 </a:t>
              </a:r>
            </a:p>
            <a:p>
              <a:r>
                <a:rPr lang="en-IE" sz="2000" b="1" dirty="0" smtClean="0">
                  <a:latin typeface="Arial" panose="020B0604020202020204" pitchFamily="34" charset="0"/>
                </a:rPr>
                <a:t>Briefing</a:t>
              </a:r>
              <a:endParaRPr lang="en-IE" sz="20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293108" y="6542882"/>
            <a:ext cx="16057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A6A6A6"/>
                </a:solidFill>
              </a:rPr>
              <a:t>© Copyright MBA Global 2017</a:t>
            </a:r>
            <a:endParaRPr lang="en-US" sz="900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67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84"/>
    </mc:Choice>
    <mc:Fallback xmlns="">
      <p:transition spd="slow" advTm="2368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160994"/>
              </p:ext>
            </p:extLst>
          </p:nvPr>
        </p:nvGraphicFramePr>
        <p:xfrm>
          <a:off x="1524334" y="1614265"/>
          <a:ext cx="9124128" cy="4696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1032">
                  <a:extLst>
                    <a:ext uri="{9D8B030D-6E8A-4147-A177-3AD203B41FA5}">
                      <a16:colId xmlns:a16="http://schemas.microsoft.com/office/drawing/2014/main" xmlns="" val="3746825145"/>
                    </a:ext>
                  </a:extLst>
                </a:gridCol>
                <a:gridCol w="2281032"/>
                <a:gridCol w="2281032"/>
                <a:gridCol w="2281032"/>
              </a:tblGrid>
              <a:tr h="7191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Sales</a:t>
                      </a: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rgbClr val="0638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Trade </a:t>
                      </a:r>
                      <a:r>
                        <a:rPr kumimoji="0" lang="en-IE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Shows and Conferences</a:t>
                      </a:r>
                      <a:endParaRPr kumimoji="0" lang="en-IE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rgbClr val="0638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  <a:endParaRPr kumimoji="0" lang="en-IE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Established Advertising</a:t>
                      </a:r>
                      <a:endParaRPr kumimoji="0" lang="en-IE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rgbClr val="0638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</a:t>
                      </a:r>
                      <a:endParaRPr kumimoji="0" lang="en-IE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 and Advertorials</a:t>
                      </a:r>
                      <a:endParaRPr kumimoji="0" lang="en-IE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rgbClr val="0B6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1281835"/>
                  </a:ext>
                </a:extLst>
              </a:tr>
              <a:tr h="39775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Explore: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Customer buying processes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Does your customer require personal interaction before a purchase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Weekly cold-calling targets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Who are the decision makers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Purchase timescales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Marketing/’Sales 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materials </a:t>
                      </a:r>
                      <a:r>
                        <a:rPr lang="en-GB" sz="120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– presentations, competitor analyses</a:t>
                      </a: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indent="-174625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20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Explore:</a:t>
                      </a:r>
                    </a:p>
                    <a:p>
                      <a:pPr marL="174625" indent="-174625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List </a:t>
                      </a:r>
                      <a:r>
                        <a:rPr lang="en-GB" sz="120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all relevant events over next 12 months</a:t>
                      </a:r>
                    </a:p>
                    <a:p>
                      <a:pPr marL="174625" indent="-174625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r>
                        <a:rPr lang="en-GB" sz="120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‘Must-attend’ shows</a:t>
                      </a:r>
                    </a:p>
                    <a:p>
                      <a:pPr marL="174625" indent="-174625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r>
                        <a:rPr lang="en-GB" sz="120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Are attendees your likely customers</a:t>
                      </a:r>
                    </a:p>
                    <a:p>
                      <a:pPr marL="174625" indent="-174625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r>
                        <a:rPr lang="en-GB" sz="120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Are exhibitors your likely customers</a:t>
                      </a:r>
                    </a:p>
                    <a:p>
                      <a:pPr marL="174625" indent="-174625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r>
                        <a:rPr lang="en-GB" sz="120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Do key influencers attend</a:t>
                      </a:r>
                    </a:p>
                    <a:p>
                      <a:pPr marL="174625" indent="-174625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r>
                        <a:rPr lang="en-GB" sz="120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If exhibiting – good marketing 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collateral</a:t>
                      </a:r>
                    </a:p>
                    <a:p>
                      <a:pPr marL="174625" marR="0" lvl="0" indent="-174625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Large and small conferences</a:t>
                      </a:r>
                    </a:p>
                    <a:p>
                      <a:pPr marL="174625" indent="-174625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endParaRPr lang="en-GB" sz="1200" kern="1200" baseline="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Explore: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Newspaper, TV and Radio traditional </a:t>
                      </a:r>
                      <a:r>
                        <a:rPr lang="en-GB" sz="120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media ads and fliers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Audience prospectuses and rate cards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Asking target customers what publications they read, radio stations they listen too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Print advertising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Outdoor ads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Radio/TV (local)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Infomercials</a:t>
                      </a: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Explore: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Using a PR company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Using Twitter to get to know reporters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Letting them know you’re available as an industry source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Offering stories, research, insights to reporters directly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Regional newspapers/publications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Building relationships with reporters covering your start-up market</a:t>
                      </a: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5146468"/>
                  </a:ext>
                </a:extLst>
              </a:tr>
            </a:tbl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497556" y="336920"/>
            <a:ext cx="4547352" cy="1140229"/>
            <a:chOff x="1497556" y="336920"/>
            <a:chExt cx="4547352" cy="1140229"/>
          </a:xfrm>
        </p:grpSpPr>
        <p:sp>
          <p:nvSpPr>
            <p:cNvPr id="10" name="Flowchart: Extract 6"/>
            <p:cNvSpPr/>
            <p:nvPr/>
          </p:nvSpPr>
          <p:spPr>
            <a:xfrm rot="5400000">
              <a:off x="1925397" y="356918"/>
              <a:ext cx="692390" cy="1548072"/>
            </a:xfrm>
            <a:prstGeom prst="flowChartExtra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I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24727" y="336920"/>
              <a:ext cx="4520181" cy="814545"/>
            </a:xfrm>
            <a:prstGeom prst="rect">
              <a:avLst/>
            </a:prstGeom>
            <a:solidFill>
              <a:srgbClr val="D00A2D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E" sz="2000" b="1" dirty="0" smtClean="0">
                  <a:latin typeface="Arial" panose="020B0604020202020204" pitchFamily="34" charset="0"/>
                </a:rPr>
                <a:t>Customer Traction </a:t>
              </a:r>
            </a:p>
            <a:p>
              <a:r>
                <a:rPr lang="en-IE" sz="2000" b="1" dirty="0" smtClean="0">
                  <a:latin typeface="Arial" panose="020B0604020202020204" pitchFamily="34" charset="0"/>
                </a:rPr>
                <a:t>Trigger Sheet 1</a:t>
              </a:r>
              <a:endParaRPr lang="en-IE" sz="20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293108" y="6542882"/>
            <a:ext cx="16057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A6A6A6"/>
                </a:solidFill>
              </a:rPr>
              <a:t>© Copyright MBA Global 2017</a:t>
            </a:r>
            <a:endParaRPr lang="en-US" sz="900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6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46"/>
    </mc:Choice>
    <mc:Fallback xmlns="">
      <p:transition spd="slow" advTm="3644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320360"/>
              </p:ext>
            </p:extLst>
          </p:nvPr>
        </p:nvGraphicFramePr>
        <p:xfrm>
          <a:off x="1534946" y="1684372"/>
          <a:ext cx="9133055" cy="4567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1278">
                  <a:extLst>
                    <a:ext uri="{9D8B030D-6E8A-4147-A177-3AD203B41FA5}">
                      <a16:colId xmlns:a16="http://schemas.microsoft.com/office/drawing/2014/main" xmlns="" val="2121265421"/>
                    </a:ext>
                  </a:extLst>
                </a:gridCol>
                <a:gridCol w="2257259">
                  <a:extLst>
                    <a:ext uri="{9D8B030D-6E8A-4147-A177-3AD203B41FA5}">
                      <a16:colId xmlns:a16="http://schemas.microsoft.com/office/drawing/2014/main" xmlns="" val="186465520"/>
                    </a:ext>
                  </a:extLst>
                </a:gridCol>
                <a:gridCol w="2257259"/>
                <a:gridCol w="2257259">
                  <a:extLst>
                    <a:ext uri="{9D8B030D-6E8A-4147-A177-3AD203B41FA5}">
                      <a16:colId xmlns:a16="http://schemas.microsoft.com/office/drawing/2014/main" xmlns="" val="1993053626"/>
                    </a:ext>
                  </a:extLst>
                </a:gridCol>
              </a:tblGrid>
              <a:tr h="684845">
                <a:tc>
                  <a:txBody>
                    <a:bodyPr/>
                    <a:lstStyle/>
                    <a:p>
                      <a:pPr algn="ctr"/>
                      <a:r>
                        <a:rPr lang="en-IE" sz="2800" dirty="0">
                          <a:latin typeface="Century Gothic" panose="020B0502020202020204" pitchFamily="34" charset="0"/>
                        </a:rPr>
                        <a:t>S</a:t>
                      </a:r>
                      <a:endParaRPr lang="en-IE" sz="100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IE" sz="1000" dirty="0">
                          <a:latin typeface="Century Gothic" panose="020B0502020202020204" pitchFamily="34" charset="0"/>
                        </a:rPr>
                        <a:t>SE</a:t>
                      </a:r>
                      <a:r>
                        <a:rPr lang="en-IE" sz="1000" baseline="0" dirty="0">
                          <a:latin typeface="Century Gothic" panose="020B0502020202020204" pitchFamily="34" charset="0"/>
                        </a:rPr>
                        <a:t> Marketing</a:t>
                      </a:r>
                      <a:endParaRPr lang="en-IE" sz="2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rgbClr val="0423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Email Marketing</a:t>
                      </a: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rgbClr val="0953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Social </a:t>
                      </a:r>
                      <a:r>
                        <a:rPr kumimoji="0" lang="en-IE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Media Advertising</a:t>
                      </a:r>
                      <a:endParaRPr kumimoji="0" lang="en-IE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rgbClr val="0953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Search Engine Optimisation</a:t>
                      </a:r>
                      <a:endParaRPr kumimoji="0" lang="en-IE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rgbClr val="0B6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1281835"/>
                  </a:ext>
                </a:extLst>
              </a:tr>
              <a:tr h="3883091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15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Explore: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150" kern="1200" baseline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Google AdWords</a:t>
                      </a:r>
                      <a:endParaRPr lang="en-GB" sz="1150" kern="1200" baseline="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15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Bing Ads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15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Paid search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15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Pay per click (PPC)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15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Monitoring click through rates (CTR), cost per click (CPC) and cost per acquisition (CPA)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15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Long-tailed keywords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15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Maintaining high-quality ads (scores higher on Google)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GB" sz="1150" kern="1200" baseline="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GB" sz="1150" kern="1200" baseline="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GB" sz="1150" kern="1200" baseline="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GB" sz="1150" kern="1200" baseline="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GB" sz="1150" kern="1200" baseline="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GB" sz="1150" kern="1200" baseline="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GB" sz="1150" kern="1200" baseline="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5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Explore: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15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Building email lists through other marketing efforts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15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Personalising emails where possible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15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Advertising on email newsletters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15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Asking for an email address at every opportunity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15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Using email addresses </a:t>
                      </a:r>
                      <a:r>
                        <a:rPr lang="en-GB" sz="1150" kern="1200" baseline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 </a:t>
                      </a:r>
                      <a:r>
                        <a:rPr lang="en-GB" sz="115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access premium content/videos/free trials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15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Using Mail Chimp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15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Incentivising customers to refer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15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Emails as reminders, retaining customers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15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Avoid: purchasing lists – spam is not appreciated</a:t>
                      </a: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5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Explore: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15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Social media platforms – Facebook, YouTube, Twitter, </a:t>
                      </a:r>
                      <a:r>
                        <a:rPr lang="en-GB" sz="1150" kern="1200" baseline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LinkedIn, WhatsApp</a:t>
                      </a:r>
                      <a:endParaRPr lang="en-GB" sz="1150" kern="1200" baseline="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15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Banner ads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15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Sponsored tweets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15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Facebook targeted ads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15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Google’s Display Network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15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Targeting communities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15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LinkedIn </a:t>
                      </a:r>
                      <a:r>
                        <a:rPr lang="en-GB" sz="1150" kern="1200" baseline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groups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150" kern="1200" baseline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WhatsApp groups</a:t>
                      </a:r>
                      <a:endParaRPr lang="en-GB" sz="1150" kern="1200" baseline="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15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Creating highly shareable, compelling content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15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Directly approaching site owners</a:t>
                      </a: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50" b="1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Explore: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15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Your strategy for getting more people to your site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15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Using an SEO consultant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15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Better content means more links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15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Finding search terms with high search volumes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15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Do relevant people know about your content so they can repost/retweet it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150" kern="1200" baseline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Fat-head vs long-tail strategies</a:t>
                      </a: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5146468"/>
                  </a:ext>
                </a:extLst>
              </a:tr>
            </a:tbl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497556" y="336920"/>
            <a:ext cx="4547352" cy="1140229"/>
            <a:chOff x="1497556" y="336920"/>
            <a:chExt cx="4547352" cy="1140229"/>
          </a:xfrm>
        </p:grpSpPr>
        <p:sp>
          <p:nvSpPr>
            <p:cNvPr id="10" name="Flowchart: Extract 6"/>
            <p:cNvSpPr/>
            <p:nvPr/>
          </p:nvSpPr>
          <p:spPr>
            <a:xfrm rot="5400000">
              <a:off x="1925397" y="356918"/>
              <a:ext cx="692390" cy="1548072"/>
            </a:xfrm>
            <a:prstGeom prst="flowChartExtra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I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24727" y="336920"/>
              <a:ext cx="4520181" cy="814545"/>
            </a:xfrm>
            <a:prstGeom prst="rect">
              <a:avLst/>
            </a:prstGeom>
            <a:solidFill>
              <a:srgbClr val="D00A2D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E" sz="2000" b="1" dirty="0" smtClean="0">
                  <a:latin typeface="Arial" panose="020B0604020202020204" pitchFamily="34" charset="0"/>
                </a:rPr>
                <a:t>Customer Traction </a:t>
              </a:r>
            </a:p>
            <a:p>
              <a:r>
                <a:rPr lang="en-IE" sz="2000" b="1" dirty="0" smtClean="0">
                  <a:latin typeface="Arial" panose="020B0604020202020204" pitchFamily="34" charset="0"/>
                </a:rPr>
                <a:t>Trigger Sheet 2</a:t>
              </a:r>
              <a:endParaRPr lang="en-IE" sz="20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293108" y="6542882"/>
            <a:ext cx="16057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A6A6A6"/>
                </a:solidFill>
              </a:rPr>
              <a:t>© Copyright MBA Global 2017</a:t>
            </a:r>
            <a:endParaRPr lang="en-US" sz="900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45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16"/>
    </mc:Choice>
    <mc:Fallback xmlns="">
      <p:transition spd="slow" advTm="3261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02224" y="1966866"/>
            <a:ext cx="8121150" cy="45294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b="1" dirty="0">
                <a:solidFill>
                  <a:srgbClr val="7F7F7F"/>
                </a:solidFill>
                <a:latin typeface="Century Gothic" panose="020B0502020202020204" pitchFamily="34" charset="0"/>
              </a:rPr>
              <a:t>Method</a:t>
            </a:r>
          </a:p>
          <a:p>
            <a:pPr lvl="1">
              <a:lnSpc>
                <a:spcPct val="120000"/>
              </a:lnSpc>
            </a:pPr>
            <a:r>
              <a:rPr lang="en-IE" sz="2000" dirty="0">
                <a:solidFill>
                  <a:srgbClr val="7F7F7F"/>
                </a:solidFill>
                <a:latin typeface="Century Gothic" panose="020B0502020202020204" pitchFamily="34" charset="0"/>
              </a:rPr>
              <a:t>Review </a:t>
            </a:r>
            <a:r>
              <a:rPr lang="en-IE" sz="20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your customer </a:t>
            </a:r>
            <a:r>
              <a:rPr lang="en-IE" sz="2000" dirty="0">
                <a:solidFill>
                  <a:srgbClr val="7F7F7F"/>
                </a:solidFill>
                <a:latin typeface="Century Gothic" panose="020B0502020202020204" pitchFamily="34" charset="0"/>
              </a:rPr>
              <a:t>traction channels using the traction trigger sheets and identify the three most efficient channels for you</a:t>
            </a:r>
          </a:p>
          <a:p>
            <a:pPr lvl="1">
              <a:lnSpc>
                <a:spcPct val="120000"/>
              </a:lnSpc>
            </a:pPr>
            <a:r>
              <a:rPr lang="en-IE" sz="2000" dirty="0">
                <a:solidFill>
                  <a:srgbClr val="7F7F7F"/>
                </a:solidFill>
                <a:latin typeface="Century Gothic" panose="020B0502020202020204" pitchFamily="34" charset="0"/>
              </a:rPr>
              <a:t>Outline the actions for each channel chosen and put a timeline on the traction channels </a:t>
            </a:r>
            <a:r>
              <a:rPr lang="en-IE" sz="20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roadmap</a:t>
            </a:r>
            <a:endParaRPr lang="en-IE" sz="2000" dirty="0">
              <a:solidFill>
                <a:srgbClr val="7F7F7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497556" y="336920"/>
            <a:ext cx="4547352" cy="1140229"/>
            <a:chOff x="1497556" y="336920"/>
            <a:chExt cx="4547352" cy="1140229"/>
          </a:xfrm>
        </p:grpSpPr>
        <p:sp>
          <p:nvSpPr>
            <p:cNvPr id="11" name="Flowchart: Extract 6"/>
            <p:cNvSpPr/>
            <p:nvPr/>
          </p:nvSpPr>
          <p:spPr>
            <a:xfrm rot="5400000">
              <a:off x="1925397" y="356918"/>
              <a:ext cx="692390" cy="1548072"/>
            </a:xfrm>
            <a:prstGeom prst="flowChartExtra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I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24727" y="336920"/>
              <a:ext cx="4520181" cy="814545"/>
            </a:xfrm>
            <a:prstGeom prst="rect">
              <a:avLst/>
            </a:prstGeom>
            <a:solidFill>
              <a:srgbClr val="D00A2D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E" sz="2000" b="1" dirty="0" smtClean="0">
                  <a:latin typeface="Arial" panose="020B0604020202020204" pitchFamily="34" charset="0"/>
                </a:rPr>
                <a:t>Solution 1 </a:t>
              </a:r>
            </a:p>
            <a:p>
              <a:r>
                <a:rPr lang="en-IE" sz="2000" b="1" dirty="0" smtClean="0">
                  <a:latin typeface="Arial" panose="020B0604020202020204" pitchFamily="34" charset="0"/>
                </a:rPr>
                <a:t>Briefing</a:t>
              </a:r>
              <a:endParaRPr lang="en-IE" sz="20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293108" y="6542882"/>
            <a:ext cx="16057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A6A6A6"/>
                </a:solidFill>
              </a:rPr>
              <a:t>© Copyright MBA Global 2017</a:t>
            </a:r>
            <a:endParaRPr lang="en-US" sz="900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11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73"/>
    </mc:Choice>
    <mc:Fallback xmlns="">
      <p:transition spd="slow" advTm="1587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4413816"/>
              </p:ext>
            </p:extLst>
          </p:nvPr>
        </p:nvGraphicFramePr>
        <p:xfrm>
          <a:off x="2773348" y="2088191"/>
          <a:ext cx="7746184" cy="2915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09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09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09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09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309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3095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3095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3095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3095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3095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30956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30956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30956"/>
                <a:gridCol w="430956"/>
                <a:gridCol w="430956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30956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19932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308458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Verdana" pitchFamily="34" charset="0"/>
                          <a:cs typeface="Arial" pitchFamily="34" charset="0"/>
                        </a:rPr>
                        <a:t>2017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Verdana" pitchFamily="34" charset="0"/>
                          <a:cs typeface="Arial" pitchFamily="34" charset="0"/>
                        </a:rPr>
                        <a:t>Sep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" marR="3600" marT="3600" marB="3600" anchor="b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Verdana" pitchFamily="34" charset="0"/>
                          <a:cs typeface="Arial" pitchFamily="34" charset="0"/>
                        </a:rPr>
                        <a:t>Oct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" marR="3600" marT="3600" marB="36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Verdana" pitchFamily="34" charset="0"/>
                          <a:cs typeface="Arial" pitchFamily="34" charset="0"/>
                        </a:rPr>
                        <a:t>Nov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" marR="3600" marT="3600" marB="36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Verdana" pitchFamily="34" charset="0"/>
                          <a:cs typeface="Arial" pitchFamily="34" charset="0"/>
                        </a:rPr>
                        <a:t>Dec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" marR="3600" marT="3600" marB="36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Verdana" pitchFamily="34" charset="0"/>
                          <a:cs typeface="Arial" pitchFamily="34" charset="0"/>
                        </a:rPr>
                        <a:t>2018 Jan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" marR="3600" marT="3600" marB="36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Verdana" pitchFamily="34" charset="0"/>
                          <a:cs typeface="Arial" pitchFamily="34" charset="0"/>
                        </a:rPr>
                        <a:t>Feb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" marR="3600" marT="3600" marB="36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Verdana" pitchFamily="34" charset="0"/>
                          <a:cs typeface="Arial" pitchFamily="34" charset="0"/>
                        </a:rPr>
                        <a:t>Mar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" marR="3600" marT="3600" marB="36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Verdana" pitchFamily="34" charset="0"/>
                          <a:cs typeface="Arial" pitchFamily="34" charset="0"/>
                        </a:rPr>
                        <a:t>Apr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" marR="3600" marT="3600" marB="36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Verdana" pitchFamily="34" charset="0"/>
                          <a:cs typeface="Arial" pitchFamily="34" charset="0"/>
                        </a:rPr>
                        <a:t>May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" marR="3600" marT="3600" marB="36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Verdana" pitchFamily="34" charset="0"/>
                          <a:cs typeface="Arial" pitchFamily="34" charset="0"/>
                        </a:rPr>
                        <a:t>Jun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" marR="3600" marT="3600" marB="36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Verdana" pitchFamily="34" charset="0"/>
                          <a:cs typeface="Arial" pitchFamily="34" charset="0"/>
                        </a:rPr>
                        <a:t>Jul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" marR="3600" marT="3600" marB="36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Verdana" pitchFamily="34" charset="0"/>
                          <a:cs typeface="Arial" pitchFamily="34" charset="0"/>
                        </a:rPr>
                        <a:t>Aug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" marR="3600" marT="3600" marB="36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Verdana" pitchFamily="34" charset="0"/>
                          <a:cs typeface="Arial" pitchFamily="34" charset="0"/>
                        </a:rPr>
                        <a:t>Sep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" marR="3600" marT="3600" marB="36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Verdana" pitchFamily="34" charset="0"/>
                          <a:cs typeface="Arial" pitchFamily="34" charset="0"/>
                        </a:rPr>
                        <a:t>Oct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" marR="3600" marT="3600" marB="36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Verdana" pitchFamily="34" charset="0"/>
                          <a:cs typeface="Arial" pitchFamily="34" charset="0"/>
                        </a:rPr>
                        <a:t>Nov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" marR="3600" marT="3600" marB="36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Verdana" pitchFamily="34" charset="0"/>
                          <a:cs typeface="Arial" pitchFamily="34" charset="0"/>
                        </a:rPr>
                        <a:t>Dec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" marR="3600" marT="3600" marB="36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Verdana" pitchFamily="34" charset="0"/>
                          <a:cs typeface="Arial" pitchFamily="34" charset="0"/>
                        </a:rPr>
                        <a:t>2019 Jan</a:t>
                      </a:r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" marR="3600" marT="3600" marB="36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Verdana" pitchFamily="34" charset="0"/>
                          <a:cs typeface="Arial" pitchFamily="34" charset="0"/>
                        </a:rPr>
                        <a:t>Feb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" marR="3600" marT="3600" marB="36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0050">
                <a:tc>
                  <a:txBody>
                    <a:bodyPr/>
                    <a:lstStyle/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" marR="3600" marT="3600" marB="3600" anchor="b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" marR="3600" marT="3600" marB="36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" marR="3600" marT="3600" marB="36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" marR="3600" marT="3600" marB="36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" marR="3600" marT="3600" marB="36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" marR="3600" marT="3600" marB="36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" marR="3600" marT="3600" marB="36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" marR="3600" marT="3600" marB="36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" marR="3600" marT="3600" marB="36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" marR="3600" marT="3600" marB="36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" marR="3600" marT="3600" marB="36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" marR="3600" marT="3600" marB="36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" marR="3600" marT="3600" marB="36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" marR="3600" marT="3600" marB="36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" marR="3600" marT="3600" marB="36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" marR="3600" marT="3600" marB="36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" marR="3600" marT="3600" marB="36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" marR="3600" marT="3600" marB="360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57024">
                <a:tc>
                  <a:txBody>
                    <a:bodyPr/>
                    <a:lstStyle/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" marR="3600" marT="3600" marB="36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" marR="3600" marT="3600" marB="36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" marR="3600" marT="3600" marB="36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" marR="3600" marT="3600" marB="36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" marR="3600" marT="3600" marB="36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" marR="3600" marT="3600" marB="36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" marR="3600" marT="3600" marB="36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" marR="3600" marT="3600" marB="36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" marR="3600" marT="3600" marB="36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" marR="3600" marT="3600" marB="36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" marR="3600" marT="3600" marB="36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" marR="3600" marT="3600" marB="36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" marR="3600" marT="3600" marB="36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" marR="3600" marT="3600" marB="36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" marR="3600" marT="3600" marB="36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" marR="3600" marT="3600" marB="36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" marR="3600" marT="3600" marB="36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marL="3600" marR="3600" marT="3600" marB="360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773361" y="4324439"/>
            <a:ext cx="7746170" cy="6792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E" kern="0" dirty="0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73361" y="3494755"/>
            <a:ext cx="7746170" cy="6110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E" kern="0" dirty="0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73355" y="2577521"/>
            <a:ext cx="7746170" cy="6684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E" kern="0" dirty="0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61"/>
          <p:cNvSpPr>
            <a:spLocks noChangeArrowheads="1"/>
          </p:cNvSpPr>
          <p:nvPr/>
        </p:nvSpPr>
        <p:spPr bwMode="auto">
          <a:xfrm>
            <a:off x="1634840" y="2586139"/>
            <a:ext cx="1138518" cy="671929"/>
          </a:xfrm>
          <a:prstGeom prst="rect">
            <a:avLst/>
          </a:prstGeom>
          <a:solidFill>
            <a:srgbClr val="021E2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GB" sz="1100" b="1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Social Media</a:t>
            </a:r>
            <a:endParaRPr lang="en-GB" sz="11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 61"/>
          <p:cNvSpPr>
            <a:spLocks noChangeArrowheads="1"/>
          </p:cNvSpPr>
          <p:nvPr/>
        </p:nvSpPr>
        <p:spPr bwMode="auto">
          <a:xfrm>
            <a:off x="1634840" y="3490676"/>
            <a:ext cx="1138518" cy="637933"/>
          </a:xfrm>
          <a:prstGeom prst="rect">
            <a:avLst/>
          </a:prstGeom>
          <a:solidFill>
            <a:srgbClr val="04243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 sz="11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61"/>
          <p:cNvSpPr>
            <a:spLocks noChangeArrowheads="1"/>
          </p:cNvSpPr>
          <p:nvPr/>
        </p:nvSpPr>
        <p:spPr bwMode="auto">
          <a:xfrm>
            <a:off x="1634840" y="4338438"/>
            <a:ext cx="1138518" cy="678187"/>
          </a:xfrm>
          <a:prstGeom prst="rect">
            <a:avLst/>
          </a:prstGeom>
          <a:solidFill>
            <a:srgbClr val="04304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 sz="11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278808" y="2911765"/>
            <a:ext cx="1279745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55766" y="2734848"/>
            <a:ext cx="2048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/>
              <a:t>Set up WhatsApp group</a:t>
            </a:r>
            <a:endParaRPr lang="en-IE" sz="1400" dirty="0"/>
          </a:p>
        </p:txBody>
      </p:sp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497556" y="336920"/>
            <a:ext cx="4547352" cy="1140229"/>
            <a:chOff x="1497556" y="336920"/>
            <a:chExt cx="4547352" cy="1140229"/>
          </a:xfrm>
        </p:grpSpPr>
        <p:sp>
          <p:nvSpPr>
            <p:cNvPr id="20" name="Flowchart: Extract 6"/>
            <p:cNvSpPr/>
            <p:nvPr/>
          </p:nvSpPr>
          <p:spPr>
            <a:xfrm rot="5400000">
              <a:off x="1925397" y="356918"/>
              <a:ext cx="692390" cy="1548072"/>
            </a:xfrm>
            <a:prstGeom prst="flowChartExtra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I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24727" y="336920"/>
              <a:ext cx="4520181" cy="814545"/>
            </a:xfrm>
            <a:prstGeom prst="rect">
              <a:avLst/>
            </a:prstGeom>
            <a:solidFill>
              <a:srgbClr val="D00A2D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E" sz="2000" b="1" dirty="0" smtClean="0">
                  <a:latin typeface="Arial" panose="020B0604020202020204" pitchFamily="34" charset="0"/>
                </a:rPr>
                <a:t>Key Customer Traction </a:t>
              </a:r>
            </a:p>
            <a:p>
              <a:r>
                <a:rPr lang="en-IE" sz="2000" b="1" dirty="0" smtClean="0">
                  <a:latin typeface="Arial" panose="020B0604020202020204" pitchFamily="34" charset="0"/>
                </a:rPr>
                <a:t>Channels Roadmap</a:t>
              </a:r>
              <a:endParaRPr lang="en-IE" sz="20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6687856" y="352098"/>
            <a:ext cx="3764244" cy="821243"/>
          </a:xfrm>
          <a:prstGeom prst="rect">
            <a:avLst/>
          </a:prstGeom>
          <a:noFill/>
          <a:ln w="28575">
            <a:solidFill>
              <a:srgbClr val="7F7F7F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b="1" i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Team/Company:</a:t>
            </a:r>
            <a:br>
              <a:rPr lang="en-GB" sz="1600" b="1" i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</a:br>
            <a:r>
              <a:rPr lang="en-GB" sz="1600" b="1" i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			   </a:t>
            </a:r>
            <a:br>
              <a:rPr lang="en-GB" sz="1600" b="1" i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</a:br>
            <a:r>
              <a:rPr lang="en-GB" sz="1600" b="1" i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Date:   </a:t>
            </a:r>
            <a:endParaRPr lang="en-GB" sz="1600" b="1" i="1" dirty="0">
              <a:solidFill>
                <a:srgbClr val="7F7F7F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93108" y="6542882"/>
            <a:ext cx="16057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A6A6A6"/>
                </a:solidFill>
              </a:rPr>
              <a:t>© Copyright MBA Global 2017</a:t>
            </a:r>
            <a:endParaRPr lang="en-US" sz="900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88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91"/>
    </mc:Choice>
    <mc:Fallback xmlns="">
      <p:transition spd="slow" advTm="869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02224" y="1966866"/>
            <a:ext cx="8121150" cy="45294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Update Your Business Model Canvas</a:t>
            </a:r>
            <a:endParaRPr lang="en-IE" b="1" dirty="0">
              <a:solidFill>
                <a:srgbClr val="7F7F7F"/>
              </a:solidFill>
              <a:latin typeface="Century Gothic" panose="020B0502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IE" sz="2000" dirty="0">
                <a:solidFill>
                  <a:srgbClr val="7F7F7F"/>
                </a:solidFill>
                <a:latin typeface="Century Gothic" panose="020B0502020202020204" pitchFamily="34" charset="0"/>
              </a:rPr>
              <a:t>Review </a:t>
            </a:r>
            <a:r>
              <a:rPr lang="en-IE" sz="20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your customer </a:t>
            </a:r>
            <a:r>
              <a:rPr lang="en-IE" sz="2000" dirty="0">
                <a:solidFill>
                  <a:srgbClr val="7F7F7F"/>
                </a:solidFill>
                <a:latin typeface="Century Gothic" panose="020B0502020202020204" pitchFamily="34" charset="0"/>
              </a:rPr>
              <a:t>traction channels using the traction trigger sheets and identify the three most efficient channels for you</a:t>
            </a:r>
          </a:p>
          <a:p>
            <a:pPr lvl="1">
              <a:lnSpc>
                <a:spcPct val="120000"/>
              </a:lnSpc>
            </a:pPr>
            <a:r>
              <a:rPr lang="en-IE" sz="2000" dirty="0">
                <a:solidFill>
                  <a:srgbClr val="7F7F7F"/>
                </a:solidFill>
                <a:latin typeface="Century Gothic" panose="020B0502020202020204" pitchFamily="34" charset="0"/>
              </a:rPr>
              <a:t>Outline the actions for each channel chosen and put a timeline on the traction channels roadmap</a:t>
            </a:r>
          </a:p>
          <a:p>
            <a:pPr lvl="1">
              <a:lnSpc>
                <a:spcPct val="120000"/>
              </a:lnSpc>
            </a:pPr>
            <a:r>
              <a:rPr lang="en-IE" sz="2000" dirty="0">
                <a:solidFill>
                  <a:srgbClr val="7F7F7F"/>
                </a:solidFill>
                <a:latin typeface="Century Gothic" panose="020B0502020202020204" pitchFamily="34" charset="0"/>
              </a:rPr>
              <a:t>Update your Business Model Canvas </a:t>
            </a:r>
            <a:r>
              <a:rPr lang="en-IE" sz="20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paying special attention this week to </a:t>
            </a:r>
            <a:r>
              <a:rPr lang="en-IE" sz="2000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Cost </a:t>
            </a:r>
            <a:r>
              <a:rPr lang="en-IE" sz="2000" b="1" dirty="0">
                <a:solidFill>
                  <a:srgbClr val="7F7F7F"/>
                </a:solidFill>
                <a:latin typeface="Century Gothic" panose="020B0502020202020204" pitchFamily="34" charset="0"/>
              </a:rPr>
              <a:t>Structures </a:t>
            </a:r>
            <a:r>
              <a:rPr lang="en-IE" sz="2000" dirty="0">
                <a:solidFill>
                  <a:srgbClr val="7F7F7F"/>
                </a:solidFill>
                <a:latin typeface="Century Gothic" panose="020B0502020202020204" pitchFamily="34" charset="0"/>
              </a:rPr>
              <a:t>(</a:t>
            </a:r>
            <a:r>
              <a:rPr lang="en-IE" sz="20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staffing and other costs such as heat &amp; light, rent etc.)</a:t>
            </a:r>
            <a:endParaRPr lang="en-IE" sz="2000" b="1" dirty="0">
              <a:solidFill>
                <a:srgbClr val="7F7F7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497556" y="336920"/>
            <a:ext cx="4547352" cy="1140229"/>
            <a:chOff x="1497556" y="336920"/>
            <a:chExt cx="4547352" cy="1140229"/>
          </a:xfrm>
        </p:grpSpPr>
        <p:sp>
          <p:nvSpPr>
            <p:cNvPr id="11" name="Flowchart: Extract 6"/>
            <p:cNvSpPr/>
            <p:nvPr/>
          </p:nvSpPr>
          <p:spPr>
            <a:xfrm rot="5400000">
              <a:off x="1925397" y="356918"/>
              <a:ext cx="692390" cy="1548072"/>
            </a:xfrm>
            <a:prstGeom prst="flowChartExtra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I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24727" y="336920"/>
              <a:ext cx="4520181" cy="814545"/>
            </a:xfrm>
            <a:prstGeom prst="rect">
              <a:avLst/>
            </a:prstGeom>
            <a:solidFill>
              <a:srgbClr val="D00A2D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E" sz="2000" b="1" dirty="0" smtClean="0">
                  <a:latin typeface="Arial" panose="020B0604020202020204" pitchFamily="34" charset="0"/>
                </a:rPr>
                <a:t>Solution 1 </a:t>
              </a:r>
            </a:p>
            <a:p>
              <a:r>
                <a:rPr lang="en-IE" sz="2000" b="1" dirty="0" smtClean="0">
                  <a:latin typeface="Arial" panose="020B0604020202020204" pitchFamily="34" charset="0"/>
                </a:rPr>
                <a:t>Briefing</a:t>
              </a:r>
              <a:endParaRPr lang="en-IE" sz="20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293108" y="6542882"/>
            <a:ext cx="16057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A6A6A6"/>
                </a:solidFill>
              </a:rPr>
              <a:t>© Copyright MBA Global 2017</a:t>
            </a:r>
            <a:endParaRPr lang="en-US" sz="900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5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94"/>
    </mc:Choice>
    <mc:Fallback xmlns="">
      <p:transition spd="slow" advTm="819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37583"/>
              </p:ext>
            </p:extLst>
          </p:nvPr>
        </p:nvGraphicFramePr>
        <p:xfrm>
          <a:off x="2040302" y="1293671"/>
          <a:ext cx="8492232" cy="5048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Document" r:id="rId5" imgW="9418695" imgH="6491069" progId="Word.Document.12">
                  <p:embed/>
                </p:oleObj>
              </mc:Choice>
              <mc:Fallback>
                <p:oleObj name="Document" r:id="rId5" imgW="9418695" imgH="64910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40302" y="1293671"/>
                        <a:ext cx="8492232" cy="5048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164014" y="4779156"/>
            <a:ext cx="4169053" cy="155391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497556" y="336920"/>
            <a:ext cx="4547352" cy="1140229"/>
            <a:chOff x="1497556" y="336920"/>
            <a:chExt cx="4547352" cy="1140229"/>
          </a:xfrm>
        </p:grpSpPr>
        <p:sp>
          <p:nvSpPr>
            <p:cNvPr id="10" name="Flowchart: Extract 6"/>
            <p:cNvSpPr/>
            <p:nvPr/>
          </p:nvSpPr>
          <p:spPr>
            <a:xfrm rot="5400000">
              <a:off x="1925397" y="356918"/>
              <a:ext cx="692390" cy="1548072"/>
            </a:xfrm>
            <a:prstGeom prst="flowChartExtra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I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24727" y="336920"/>
              <a:ext cx="4520181" cy="814545"/>
            </a:xfrm>
            <a:prstGeom prst="rect">
              <a:avLst/>
            </a:prstGeom>
            <a:solidFill>
              <a:srgbClr val="D00A2D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E" sz="2000" b="1" dirty="0" smtClean="0">
                  <a:latin typeface="Arial" panose="020B0604020202020204" pitchFamily="34" charset="0"/>
                </a:rPr>
                <a:t>Business Model Canvas  </a:t>
              </a:r>
            </a:p>
            <a:p>
              <a:r>
                <a:rPr lang="en-IE" sz="2000" b="1" dirty="0" smtClean="0">
                  <a:latin typeface="Arial" panose="020B0604020202020204" pitchFamily="34" charset="0"/>
                </a:rPr>
                <a:t>Trigger Sheet</a:t>
              </a:r>
              <a:endParaRPr lang="en-IE" sz="20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293108" y="6542882"/>
            <a:ext cx="16057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A6A6A6"/>
                </a:solidFill>
              </a:rPr>
              <a:t>© Copyright MBA Global 2017</a:t>
            </a:r>
            <a:endParaRPr lang="en-US" sz="900" dirty="0">
              <a:solidFill>
                <a:srgbClr val="A6A6A6"/>
              </a:solidFill>
            </a:endParaRPr>
          </a:p>
        </p:txBody>
      </p:sp>
      <p:pic>
        <p:nvPicPr>
          <p:cNvPr id="13" name="Picture 12" descr="strategyzer2.png"/>
          <p:cNvPicPr>
            <a:picLocks noChangeAspect="1"/>
          </p:cNvPicPr>
          <p:nvPr/>
        </p:nvPicPr>
        <p:blipFill>
          <a:blip r:embed="rId8">
            <a:biLevel thresh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37984" y1="76923" x2="37984" y2="76923"/>
                        <a14:backgroundMark x1="35659" y1="10256" x2="35659" y2="10256"/>
                        <a14:backgroundMark x1="85271" y1="7692" x2="85271" y2="7692"/>
                        <a14:backgroundMark x1="90698" y1="61538" x2="90698" y2="61538"/>
                        <a14:backgroundMark x1="42636" y1="84615" x2="42636" y2="84615"/>
                        <a14:backgroundMark x1="30233" y1="74359" x2="30233" y2="74359"/>
                        <a14:backgroundMark x1="12403" y1="10256" x2="12403" y2="10256"/>
                        <a14:backgroundMark x1="18605" y1="12821" x2="18605" y2="12821"/>
                        <a14:backgroundMark x1="64341" y1="15385" x2="64341" y2="15385"/>
                        <a14:backgroundMark x1="46512" y1="71795" x2="46512" y2="71795"/>
                        <a14:backgroundMark x1="57364" y1="10256" x2="57364" y2="10256"/>
                        <a14:backgroundMark x1="94574" y1="12821" x2="94574" y2="1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700" y="6358311"/>
            <a:ext cx="724118" cy="21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5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166"/>
    </mc:Choice>
    <mc:Fallback xmlns="">
      <p:transition advTm="1016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02224" y="1966866"/>
            <a:ext cx="8121150" cy="45294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For The Next </a:t>
            </a:r>
            <a:r>
              <a:rPr lang="en-IE" b="1" dirty="0">
                <a:solidFill>
                  <a:srgbClr val="7F7F7F"/>
                </a:solidFill>
                <a:latin typeface="Century Gothic" panose="020B0502020202020204" pitchFamily="34" charset="0"/>
              </a:rPr>
              <a:t>S</a:t>
            </a:r>
            <a:r>
              <a:rPr lang="en-IE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ession</a:t>
            </a:r>
            <a:endParaRPr lang="en-IE" b="1" dirty="0">
              <a:solidFill>
                <a:srgbClr val="7F7F7F"/>
              </a:solidFill>
              <a:latin typeface="Century Gothic" panose="020B0502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IE" sz="2000" dirty="0">
                <a:solidFill>
                  <a:srgbClr val="7F7F7F"/>
                </a:solidFill>
                <a:latin typeface="Century Gothic" panose="020B0502020202020204" pitchFamily="34" charset="0"/>
              </a:rPr>
              <a:t>Review </a:t>
            </a:r>
            <a:r>
              <a:rPr lang="en-IE" sz="20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your customer </a:t>
            </a:r>
            <a:r>
              <a:rPr lang="en-IE" sz="2000" dirty="0">
                <a:solidFill>
                  <a:srgbClr val="7F7F7F"/>
                </a:solidFill>
                <a:latin typeface="Century Gothic" panose="020B0502020202020204" pitchFamily="34" charset="0"/>
              </a:rPr>
              <a:t>traction channels using the traction trigger sheets and identify the three most efficient channels for you</a:t>
            </a:r>
          </a:p>
          <a:p>
            <a:pPr lvl="1">
              <a:lnSpc>
                <a:spcPct val="120000"/>
              </a:lnSpc>
            </a:pPr>
            <a:r>
              <a:rPr lang="en-IE" sz="2000" dirty="0">
                <a:solidFill>
                  <a:srgbClr val="7F7F7F"/>
                </a:solidFill>
                <a:latin typeface="Century Gothic" panose="020B0502020202020204" pitchFamily="34" charset="0"/>
              </a:rPr>
              <a:t>Outline the actions for each channel chosen and put a timeline on the traction channels roadmap</a:t>
            </a:r>
          </a:p>
          <a:p>
            <a:pPr lvl="1">
              <a:lnSpc>
                <a:spcPct val="120000"/>
              </a:lnSpc>
            </a:pPr>
            <a:r>
              <a:rPr lang="en-IE" sz="2000" dirty="0">
                <a:solidFill>
                  <a:srgbClr val="7F7F7F"/>
                </a:solidFill>
                <a:latin typeface="Century Gothic" panose="020B0502020202020204" pitchFamily="34" charset="0"/>
              </a:rPr>
              <a:t>Update your Business Model Canvas </a:t>
            </a:r>
            <a:r>
              <a:rPr lang="en-IE" sz="20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paying special attention this week to </a:t>
            </a:r>
            <a:r>
              <a:rPr lang="en-IE" sz="2000" b="1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Cost </a:t>
            </a:r>
            <a:r>
              <a:rPr lang="en-IE" sz="2000" b="1" dirty="0">
                <a:solidFill>
                  <a:srgbClr val="7F7F7F"/>
                </a:solidFill>
                <a:latin typeface="Century Gothic" panose="020B0502020202020204" pitchFamily="34" charset="0"/>
              </a:rPr>
              <a:t>Structures </a:t>
            </a:r>
            <a:r>
              <a:rPr lang="en-IE" sz="2000" dirty="0">
                <a:solidFill>
                  <a:srgbClr val="7F7F7F"/>
                </a:solidFill>
                <a:latin typeface="Century Gothic" panose="020B0502020202020204" pitchFamily="34" charset="0"/>
              </a:rPr>
              <a:t>(</a:t>
            </a:r>
            <a:r>
              <a:rPr lang="en-IE" sz="2000" dirty="0" smtClean="0">
                <a:solidFill>
                  <a:srgbClr val="7F7F7F"/>
                </a:solidFill>
                <a:latin typeface="Century Gothic" panose="020B0502020202020204" pitchFamily="34" charset="0"/>
              </a:rPr>
              <a:t>staffing and other costs such as heat &amp; light, rent etc</a:t>
            </a:r>
            <a:r>
              <a:rPr lang="en-IE" sz="2000" dirty="0">
                <a:solidFill>
                  <a:srgbClr val="7F7F7F"/>
                </a:solidFill>
                <a:latin typeface="Century Gothic" panose="020B0502020202020204" pitchFamily="34" charset="0"/>
              </a:rPr>
              <a:t>.)</a:t>
            </a:r>
            <a:endParaRPr lang="en-IE" sz="2000" b="1" dirty="0">
              <a:solidFill>
                <a:srgbClr val="7F7F7F"/>
              </a:solidFill>
              <a:latin typeface="Century Gothic" panose="020B0502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IE" sz="2000" dirty="0">
                <a:solidFill>
                  <a:srgbClr val="7F7F7F"/>
                </a:solidFill>
                <a:latin typeface="Century Gothic" panose="020B0502020202020204" pitchFamily="34" charset="0"/>
              </a:rPr>
              <a:t>Present 3 slides at next session – Traction Analysis, Traction Roadmap and latest BMC 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497556" y="336920"/>
            <a:ext cx="4547352" cy="1140229"/>
            <a:chOff x="1497556" y="336920"/>
            <a:chExt cx="4547352" cy="1140229"/>
          </a:xfrm>
        </p:grpSpPr>
        <p:sp>
          <p:nvSpPr>
            <p:cNvPr id="11" name="Flowchart: Extract 6"/>
            <p:cNvSpPr/>
            <p:nvPr/>
          </p:nvSpPr>
          <p:spPr>
            <a:xfrm rot="5400000">
              <a:off x="1925397" y="356918"/>
              <a:ext cx="692390" cy="1548072"/>
            </a:xfrm>
            <a:prstGeom prst="flowChartExtra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I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24727" y="336920"/>
              <a:ext cx="4520181" cy="814545"/>
            </a:xfrm>
            <a:prstGeom prst="rect">
              <a:avLst/>
            </a:prstGeom>
            <a:solidFill>
              <a:srgbClr val="D00A2D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E" sz="2000" b="1" dirty="0" smtClean="0">
                  <a:latin typeface="Arial" panose="020B0604020202020204" pitchFamily="34" charset="0"/>
                </a:rPr>
                <a:t>Solution 1 </a:t>
              </a:r>
            </a:p>
            <a:p>
              <a:r>
                <a:rPr lang="en-IE" sz="2000" b="1" dirty="0" smtClean="0">
                  <a:latin typeface="Arial" panose="020B0604020202020204" pitchFamily="34" charset="0"/>
                </a:rPr>
                <a:t>Briefing</a:t>
              </a:r>
              <a:endParaRPr lang="en-IE" sz="20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293108" y="6542882"/>
            <a:ext cx="16057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A6A6A6"/>
                </a:solidFill>
              </a:rPr>
              <a:t>© Copyright MBA Global 2017</a:t>
            </a:r>
            <a:endParaRPr lang="en-US" sz="900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40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18"/>
    </mc:Choice>
    <mc:Fallback xmlns="">
      <p:transition spd="slow" advTm="1011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25255</TotalTime>
  <Words>768</Words>
  <Application>Microsoft Macintosh PowerPoint</Application>
  <PresentationFormat>Custom</PresentationFormat>
  <Paragraphs>166</Paragraphs>
  <Slides>10</Slides>
  <Notes>6</Notes>
  <HiddenSlides>0</HiddenSlides>
  <MMClips>11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NVTDC CUSTOMER ANALYSIS</dc:title>
  <dc:creator>Liam Fennelly</dc:creator>
  <cp:lastModifiedBy>Greg Devlin</cp:lastModifiedBy>
  <cp:revision>107</cp:revision>
  <cp:lastPrinted>2016-11-09T17:57:53Z</cp:lastPrinted>
  <dcterms:created xsi:type="dcterms:W3CDTF">2016-07-12T12:01:39Z</dcterms:created>
  <dcterms:modified xsi:type="dcterms:W3CDTF">2017-10-05T20:34:12Z</dcterms:modified>
</cp:coreProperties>
</file>